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816-C5C8-4C13-BF40-ED6684020BF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58C7-FDFF-4210-8FAD-DEB6961A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3AEC-CAF7-41CC-A557-1D7990D9C86C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248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 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AC742-6368-45CA-BF68-89A4CBB5E3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6A3E-23DB-4026-B59A-66A624A9F933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0F90-80DB-42D6-8163-97623F4CD404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43E0-3B7A-496A-B60C-F710A6DA68C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3FC-D8CE-4AF5-A6C2-3E28AF438FB1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6984-F554-4C3C-A505-347D49DB27B5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C5FD-F87C-4A1F-9CB3-E3318126A460}" type="datetime1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140-4EF5-4B0B-AAE4-AF0CE05A1A56}" type="datetime1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0DB4-565E-497D-B321-DFE542FAB47E}" type="datetime1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861-94A8-4776-8B3A-C71C02216574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A4A-0CA4-4E3E-9A9B-5139FCECE1CC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6AA0-AC46-4ADA-B1EC-AAE253B82D3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265003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1 </a:t>
            </a:r>
            <a:r>
              <a:rPr lang="en-US" sz="1200" dirty="0"/>
              <a:t>Overview of systems involved in stress response (</a:t>
            </a:r>
            <a:r>
              <a:rPr lang="en-US" sz="1200" dirty="0" err="1"/>
              <a:t>allostasis</a:t>
            </a:r>
            <a:r>
              <a:rPr lang="en-US" sz="1200" dirty="0"/>
              <a:t>). PFC, prefrontal cortex; ANS, autonomic nervous system; SNS, sympathetic nervous system; PNS, parasympathetic nervous system; EPI, epinephrine; NE, norepinephrine; HPA, hypothalamic-pituitary-adrenal; CRH, </a:t>
            </a:r>
            <a:r>
              <a:rPr lang="en-US" sz="1200" dirty="0" err="1"/>
              <a:t>corticotropin</a:t>
            </a:r>
            <a:r>
              <a:rPr lang="en-US" sz="1200" dirty="0"/>
              <a:t>-releasing hormone; AVP, arginine vasopressin; ACTH, adrenocorticotropic hormone.</a:t>
            </a:r>
          </a:p>
          <a:p>
            <a:r>
              <a:rPr lang="en-US" sz="1200" dirty="0"/>
              <a:t>Adapted from Refs. 8,20–22.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2</a:t>
            </a:fld>
            <a:endParaRPr lang="en-US" dirty="0"/>
          </a:p>
        </p:txBody>
      </p:sp>
      <p:pic>
        <p:nvPicPr>
          <p:cNvPr id="2" name="Picture 2" descr="W:\Projects\Active\Thapasya\2016\S&amp;T\Companion\Fink_COMP_SITE\JPG\Chapter38\f38-01-97801280095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830094"/>
            <a:ext cx="2372048" cy="412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4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6482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</a:t>
            </a:r>
            <a:r>
              <a:rPr lang="en-US" sz="1200" b="1" dirty="0" smtClean="0"/>
              <a:t>2 </a:t>
            </a:r>
            <a:r>
              <a:rPr lang="en-US" sz="1200" dirty="0"/>
              <a:t>Association between age and average gray matter density (GMD). (a) Before-and-after controlling for vascular risk [measured by % Framingham Stroke Risk Score (FSRS)] in a sample of community-dwelling adults (</a:t>
            </a:r>
            <a:r>
              <a:rPr lang="en-US" sz="1200" i="1" dirty="0"/>
              <a:t>N</a:t>
            </a:r>
            <a:r>
              <a:rPr lang="en-US" sz="1200" dirty="0"/>
              <a:t> = 527, age = 69.5 ± 5.29 years, 421 male).</a:t>
            </a:r>
            <a:r>
              <a:rPr lang="en-US" sz="1200" baseline="30000" dirty="0"/>
              <a:t>66</a:t>
            </a:r>
            <a:r>
              <a:rPr lang="en-US" sz="1200" dirty="0"/>
              <a:t> The change in regression slope was significant, leaving a regression slope after controlling for % Framingham Risk Score that remained significant (i.e., Framingham Risk Score partially accounts for age effect). (b) Images were analyzed with FSL-VBM and optimized voxel-based </a:t>
            </a:r>
            <a:r>
              <a:rPr lang="en-US" sz="1200" dirty="0" err="1"/>
              <a:t>morphometry</a:t>
            </a:r>
            <a:r>
              <a:rPr lang="en-US" sz="1200" dirty="0"/>
              <a:t> (VBM) protocol. Using randomize and correcting for multiple comparisons, </a:t>
            </a:r>
            <a:r>
              <a:rPr lang="en-US" sz="1200" dirty="0" err="1"/>
              <a:t>voxelwise</a:t>
            </a:r>
            <a:r>
              <a:rPr lang="en-US" sz="1200" dirty="0"/>
              <a:t> general linear model (GLM) was applied between age and GM (top image), and age and GM with FSRS as confounder (bottom image). Significance threshold was set at </a:t>
            </a:r>
            <a:r>
              <a:rPr lang="en-US" sz="1200" i="1" dirty="0"/>
              <a:t>p</a:t>
            </a:r>
            <a:r>
              <a:rPr lang="en-US" sz="1200" dirty="0"/>
              <a:t> &lt; 0.05 using threshold-free cluster-enhancement (</a:t>
            </a:r>
            <a:r>
              <a:rPr lang="en-US" sz="1200" dirty="0" err="1"/>
              <a:t>tfce</a:t>
            </a:r>
            <a:r>
              <a:rPr lang="en-US" sz="1200" dirty="0"/>
              <a:t>). Extracted standardized average gray matter densities (residuals) are shown in the plot.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3</a:t>
            </a:fld>
            <a:endParaRPr lang="en-US" dirty="0"/>
          </a:p>
        </p:txBody>
      </p:sp>
      <p:pic>
        <p:nvPicPr>
          <p:cNvPr id="2050" name="Picture 2" descr="W:\Projects\Active\Thapasya\2016\S&amp;T\Companion\Fink_COMP_SITE\JPG\Chapter38\f38-02a-97801280095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09" y="1371600"/>
            <a:ext cx="4064530" cy="2553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W:\Projects\Active\Thapasya\2016\S&amp;T\Companion\Fink_COMP_SITE\JPG\Chapter38\f38-02b-97801280095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53000" y="1323780"/>
            <a:ext cx="3881614" cy="2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364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50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Chapter 38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Reed Elsevier</dc:creator>
  <cp:lastModifiedBy>Reed Elsevier</cp:lastModifiedBy>
  <cp:revision>34</cp:revision>
  <dcterms:created xsi:type="dcterms:W3CDTF">2016-04-01T05:53:55Z</dcterms:created>
  <dcterms:modified xsi:type="dcterms:W3CDTF">2016-05-12T11:44:06Z</dcterms:modified>
</cp:coreProperties>
</file>